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34"/>
  </p:notesMasterIdLst>
  <p:handoutMasterIdLst>
    <p:handoutMasterId r:id="rId35"/>
  </p:handoutMasterIdLst>
  <p:sldIdLst>
    <p:sldId id="680" r:id="rId2"/>
    <p:sldId id="656" r:id="rId3"/>
    <p:sldId id="685" r:id="rId4"/>
    <p:sldId id="609" r:id="rId5"/>
    <p:sldId id="664" r:id="rId6"/>
    <p:sldId id="681" r:id="rId7"/>
    <p:sldId id="687" r:id="rId8"/>
    <p:sldId id="688" r:id="rId9"/>
    <p:sldId id="661" r:id="rId10"/>
    <p:sldId id="683" r:id="rId11"/>
    <p:sldId id="684" r:id="rId12"/>
    <p:sldId id="662" r:id="rId13"/>
    <p:sldId id="563" r:id="rId14"/>
    <p:sldId id="658" r:id="rId15"/>
    <p:sldId id="669" r:id="rId16"/>
    <p:sldId id="670" r:id="rId17"/>
    <p:sldId id="571" r:id="rId18"/>
    <p:sldId id="587" r:id="rId19"/>
    <p:sldId id="666" r:id="rId20"/>
    <p:sldId id="588" r:id="rId21"/>
    <p:sldId id="667" r:id="rId22"/>
    <p:sldId id="589" r:id="rId23"/>
    <p:sldId id="671" r:id="rId24"/>
    <p:sldId id="590" r:id="rId25"/>
    <p:sldId id="623" r:id="rId26"/>
    <p:sldId id="673" r:id="rId27"/>
    <p:sldId id="674" r:id="rId28"/>
    <p:sldId id="675" r:id="rId29"/>
    <p:sldId id="678" r:id="rId30"/>
    <p:sldId id="627" r:id="rId31"/>
    <p:sldId id="298" r:id="rId32"/>
    <p:sldId id="549" r:id="rId3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680"/>
            <p14:sldId id="656"/>
            <p14:sldId id="685"/>
            <p14:sldId id="609"/>
            <p14:sldId id="664"/>
            <p14:sldId id="681"/>
            <p14:sldId id="687"/>
            <p14:sldId id="688"/>
            <p14:sldId id="661"/>
            <p14:sldId id="683"/>
            <p14:sldId id="684"/>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0D0D5"/>
    <a:srgbClr val="E2F0D9"/>
    <a:srgbClr val="EDC196"/>
    <a:srgbClr val="D53DD7"/>
    <a:srgbClr val="FF8CD8"/>
    <a:srgbClr val="0295FF"/>
    <a:srgbClr val="1E76B4"/>
    <a:srgbClr val="FF7F0E"/>
    <a:srgbClr val="FFFF00"/>
    <a:srgbClr val="207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storedLeft sz="6004" autoAdjust="0"/>
    <p:restoredTop sz="97179" autoAdjust="0"/>
  </p:normalViewPr>
  <p:slideViewPr>
    <p:cSldViewPr>
      <p:cViewPr varScale="1">
        <p:scale>
          <a:sx n="145" d="100"/>
          <a:sy n="145" d="100"/>
        </p:scale>
        <p:origin x="192" y="23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6/30/25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16133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13</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26</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29</a:t>
            </a:fld>
            <a:endParaRPr lang="en-US"/>
          </a:p>
        </p:txBody>
      </p:sp>
    </p:spTree>
    <p:extLst>
      <p:ext uri="{BB962C8B-B14F-4D97-AF65-F5344CB8AC3E}">
        <p14:creationId xmlns:p14="http://schemas.microsoft.com/office/powerpoint/2010/main" val="25928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F6E42A27-D61A-A59C-CFE4-ECE6CA77B1E5}"/>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459" r="-1" b="4762"/>
          <a:stretch/>
        </p:blipFill>
        <p:spPr bwMode="auto">
          <a:xfrm>
            <a:off x="1176772" y="1484784"/>
            <a:ext cx="9838455" cy="52753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335360" y="1308550"/>
            <a:ext cx="5921896" cy="1328362"/>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Guillermo Aguilar </a:t>
            </a:r>
            <a:br>
              <a:rPr lang="en-GB" sz="2800" noProof="1"/>
            </a:br>
            <a:r>
              <a:rPr lang="en-GB" sz="2800" noProof="1"/>
              <a:t>&amp; Zbigniew Jędrzejewski-Szmek </a:t>
            </a:r>
            <a:br>
              <a:rPr lang="en-GB" sz="2800" noProof="1"/>
            </a:br>
            <a:r>
              <a:rPr lang="en-GB" sz="2800" noProof="1"/>
              <a:t>&amp; Victoria Shevchenko</a:t>
            </a:r>
          </a:p>
        </p:txBody>
      </p:sp>
      <p:sp>
        <p:nvSpPr>
          <p:cNvPr id="2" name="TextBox 1">
            <a:extLst>
              <a:ext uri="{FF2B5EF4-FFF2-40B4-BE49-F238E27FC236}">
                <a16:creationId xmlns:a16="http://schemas.microsoft.com/office/drawing/2014/main" id="{C5770D2C-CE72-8C97-3885-7C4B621C5DDA}"/>
              </a:ext>
            </a:extLst>
          </p:cNvPr>
          <p:cNvSpPr txBox="1"/>
          <p:nvPr/>
        </p:nvSpPr>
        <p:spPr>
          <a:xfrm>
            <a:off x="8040216" y="196338"/>
            <a:ext cx="3946765" cy="1200329"/>
          </a:xfrm>
          <a:prstGeom prst="rect">
            <a:avLst/>
          </a:prstGeom>
          <a:solidFill>
            <a:srgbClr val="F0D0D5"/>
          </a:solidFill>
        </p:spPr>
        <p:txBody>
          <a:bodyPr wrap="square" rtlCol="0">
            <a:spAutoFit/>
          </a:bodyPr>
          <a:lstStyle/>
          <a:p>
            <a:r>
              <a:rPr lang="en-US" sz="2400" dirty="0"/>
              <a:t>Fork and clone repository</a:t>
            </a:r>
          </a:p>
          <a:p>
            <a:r>
              <a:rPr lang="en-US" sz="2400" dirty="0"/>
              <a:t>https://</a:t>
            </a:r>
            <a:r>
              <a:rPr lang="en-US" sz="2400" dirty="0" err="1"/>
              <a:t>git.aspp.school</a:t>
            </a:r>
            <a:r>
              <a:rPr lang="en-US" sz="2400" dirty="0"/>
              <a:t>/ASPP/2025-plovdiv-data.git</a:t>
            </a:r>
          </a:p>
        </p:txBody>
      </p:sp>
      <p:sp>
        <p:nvSpPr>
          <p:cNvPr id="3" name="Rectangle 2">
            <a:extLst>
              <a:ext uri="{FF2B5EF4-FFF2-40B4-BE49-F238E27FC236}">
                <a16:creationId xmlns:a16="http://schemas.microsoft.com/office/drawing/2014/main" id="{D5B1F63A-86A9-98FA-B930-415992C2F53E}"/>
              </a:ext>
            </a:extLst>
          </p:cNvPr>
          <p:cNvSpPr/>
          <p:nvPr/>
        </p:nvSpPr>
        <p:spPr>
          <a:xfrm>
            <a:off x="551384" y="2969568"/>
            <a:ext cx="4560286" cy="205183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effectLst/>
                <a:latin typeface="Helvetica Neue" panose="02000503000000020004" pitchFamily="2" charset="0"/>
              </a:rPr>
              <a:t>Goal</a:t>
            </a:r>
            <a:r>
              <a:rPr lang="en-US" dirty="0">
                <a:solidFill>
                  <a:srgbClr val="000000"/>
                </a:solidFill>
                <a:effectLst/>
                <a:latin typeface="Helvetica Neue" panose="02000503000000020004" pitchFamily="2" charset="0"/>
              </a:rPr>
              <a:t>:</a:t>
            </a:r>
          </a:p>
          <a:p>
            <a:r>
              <a:rPr lang="en-US" dirty="0">
                <a:solidFill>
                  <a:srgbClr val="000000"/>
                </a:solidFill>
                <a:latin typeface="Helvetica Neue" panose="02000503000000020004" pitchFamily="2" charset="0"/>
              </a:rPr>
              <a:t>45 min data structures</a:t>
            </a:r>
          </a:p>
          <a:p>
            <a:r>
              <a:rPr lang="en-US" dirty="0">
                <a:solidFill>
                  <a:srgbClr val="000000"/>
                </a:solidFill>
                <a:effectLst/>
                <a:latin typeface="Helvetica Neue" panose="02000503000000020004" pitchFamily="2" charset="0"/>
              </a:rPr>
              <a:t>45 min </a:t>
            </a:r>
            <a:r>
              <a:rPr lang="en-US" dirty="0" err="1">
                <a:solidFill>
                  <a:srgbClr val="000000"/>
                </a:solidFill>
                <a:effectLst/>
                <a:latin typeface="Helvetica Neue" panose="02000503000000020004" pitchFamily="2" charset="0"/>
              </a:rPr>
              <a:t>numpy</a:t>
            </a:r>
            <a:endParaRPr lang="en-US" dirty="0">
              <a:solidFill>
                <a:srgbClr val="000000"/>
              </a:solidFill>
              <a:effectLst/>
              <a:latin typeface="Helvetica Neue" panose="02000503000000020004" pitchFamily="2" charset="0"/>
            </a:endParaRPr>
          </a:p>
          <a:p>
            <a:r>
              <a:rPr lang="en-US" dirty="0">
                <a:solidFill>
                  <a:srgbClr val="000000"/>
                </a:solidFill>
                <a:latin typeface="Helvetica Neue" panose="02000503000000020004" pitchFamily="2" charset="0"/>
              </a:rPr>
              <a:t>90 min tabular data</a:t>
            </a:r>
            <a:endParaRPr lang="en-US"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89182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220831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4"/>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5"/>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6"/>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7"/>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8"/>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Tree>
    <p:extLst>
      <p:ext uri="{BB962C8B-B14F-4D97-AF65-F5344CB8AC3E}">
        <p14:creationId xmlns:p14="http://schemas.microsoft.com/office/powerpoint/2010/main" val="185475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14</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15</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16</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22</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23</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330007"/>
            <a:ext cx="5400600" cy="369332"/>
          </a:xfrm>
          <a:prstGeom prst="rect">
            <a:avLst/>
          </a:prstGeom>
          <a:solidFill>
            <a:schemeClr val="bg1"/>
          </a:solid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135235526"/>
              </p:ext>
            </p:extLst>
          </p:nvPr>
        </p:nvGraphicFramePr>
        <p:xfrm>
          <a:off x="573802" y="2472463"/>
          <a:ext cx="5256584" cy="3548825"/>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489867">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489867">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489867">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489867">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85301">
                <a:tc>
                  <a:txBody>
                    <a:bodyPr/>
                    <a:lstStyle/>
                    <a:p>
                      <a:r>
                        <a:rPr lang="en-CH" sz="2000" b="0" dirty="0">
                          <a:solidFill>
                            <a:schemeClr val="tx1"/>
                          </a:solidFill>
                        </a:rPr>
                        <a:t>Finding an element by value</a:t>
                      </a:r>
                      <a:br>
                        <a:rPr lang="en-CH" sz="2000" b="0" dirty="0">
                          <a:solidFill>
                            <a:schemeClr val="tx1"/>
                          </a:solidFill>
                        </a:rPr>
                      </a:br>
                      <a:r>
                        <a:rPr lang="en-CH" sz="2000" b="0" dirty="0">
                          <a:solidFill>
                            <a:schemeClr val="tx1"/>
                          </a:solidFill>
                        </a:rPr>
                        <a:t>(e.g., “if element in my_list: …”, list.index, etc.)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r h="504056">
                <a:tc>
                  <a:txBody>
                    <a:bodyPr/>
                    <a:lstStyle/>
                    <a:p>
                      <a:r>
                        <a:rPr lang="en-CH" sz="2000" b="0" dirty="0">
                          <a:solidFill>
                            <a:schemeClr val="tx1"/>
                          </a:solidFill>
                        </a:rPr>
                        <a:t>Copy a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12252"/>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79376" y="1401788"/>
            <a:ext cx="5400601"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688331558"/>
              </p:ext>
            </p:extLst>
          </p:nvPr>
        </p:nvGraphicFramePr>
        <p:xfrm>
          <a:off x="6312024" y="1971558"/>
          <a:ext cx="5256584" cy="1687066"/>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418713">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738721">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r h="529632">
                <a:tc>
                  <a:txBody>
                    <a:bodyPr/>
                    <a:lstStyle/>
                    <a:p>
                      <a:r>
                        <a:rPr lang="en-CH" sz="2000" b="0" dirty="0">
                          <a:solidFill>
                            <a:schemeClr val="tx1"/>
                          </a:solidFill>
                        </a:rPr>
                        <a:t>Create dictionary from lists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8887692"/>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2148808158"/>
              </p:ext>
            </p:extLst>
          </p:nvPr>
        </p:nvGraphicFramePr>
        <p:xfrm>
          <a:off x="6312024" y="4469897"/>
          <a:ext cx="5256584" cy="1537624"/>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r h="440344">
                <a:tc>
                  <a:txBody>
                    <a:bodyPr/>
                    <a:lstStyle/>
                    <a:p>
                      <a:r>
                        <a:rPr lang="en-CH" sz="2000" b="0" dirty="0">
                          <a:solidFill>
                            <a:schemeClr val="tx1"/>
                          </a:solidFill>
                        </a:rPr>
                        <a:t>Create set from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5267453"/>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401788"/>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885801"/>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Open the notebook </a:t>
            </a:r>
            <a:r>
              <a:rPr lang="en-CH" dirty="0">
                <a:latin typeface="Consolas" panose="020B0609020204030204" pitchFamily="49" charset="0"/>
                <a:cs typeface="Consolas" panose="020B0609020204030204" pitchFamily="49" charset="0"/>
              </a:rPr>
              <a:t>match_tarots</a:t>
            </a:r>
            <a:r>
              <a:rPr lang="en-CH" dirty="0"/>
              <a:t>, and follow the instructions!</a:t>
            </a:r>
          </a:p>
          <a:p>
            <a:pPr marL="0" indent="0">
              <a:buNone/>
            </a:pPr>
            <a:endParaRPr lang="en-CH" dirty="0"/>
          </a:p>
          <a:p>
            <a:r>
              <a:rPr lang="en-US" dirty="0"/>
              <a:t>Submit a PR for Issue #7 on </a:t>
            </a:r>
            <a:br>
              <a:rPr lang="en-US" dirty="0"/>
            </a:br>
            <a:r>
              <a:rPr lang="en-US" noProof="1">
                <a:latin typeface="Consolas" panose="020B0609020204030204" pitchFamily="49" charset="0"/>
                <a:cs typeface="Consolas" panose="020B0609020204030204" pitchFamily="49" charset="0"/>
              </a:rPr>
              <a:t>git.aspp.school</a:t>
            </a:r>
            <a:r>
              <a:rPr lang="en-US" dirty="0">
                <a:latin typeface="Consolas" panose="020B0609020204030204" pitchFamily="49" charset="0"/>
                <a:cs typeface="Consolas" panose="020B0609020204030204" pitchFamily="49" charset="0"/>
              </a:rPr>
              <a:t>/ASPP/2025-plovdiv-data</a:t>
            </a:r>
          </a:p>
          <a:p>
            <a:pPr marL="0" indent="0">
              <a:buNone/>
            </a:pPr>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t>
            </a:r>
            <a:r>
              <a:rPr lang="en-GB" sz="1400" dirty="0" err="1">
                <a:solidFill>
                  <a:schemeClr val="tx1"/>
                </a:solidFill>
                <a:latin typeface="Courier New" panose="02070309020205020404" pitchFamily="49" charset="0"/>
                <a:cs typeface="Courier New" panose="02070309020205020404" pitchFamily="49" charset="0"/>
              </a:rPr>
              <a:t>match_tarots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26</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27</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28</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29</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11" name="Rectangle 10">
            <a:extLst>
              <a:ext uri="{FF2B5EF4-FFF2-40B4-BE49-F238E27FC236}">
                <a16:creationId xmlns:a16="http://schemas.microsoft.com/office/drawing/2014/main" id="{22A2CA8F-D121-4E2C-FEAA-3B279FAE610E}"/>
              </a:ext>
            </a:extLst>
          </p:cNvPr>
          <p:cNvSpPr/>
          <p:nvPr/>
        </p:nvSpPr>
        <p:spPr>
          <a:xfrm>
            <a:off x="767408" y="1132854"/>
            <a:ext cx="3528392" cy="4960442"/>
          </a:xfrm>
          <a:prstGeom prst="rect">
            <a:avLst/>
          </a:prstGeom>
          <a:solidFill>
            <a:srgbClr val="FFFF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92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2356265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Some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32</a:t>
            </a:fld>
            <a:endParaRPr lang="en-US"/>
          </a:p>
        </p:txBody>
      </p:sp>
    </p:spTree>
    <p:extLst>
      <p:ext uri="{BB962C8B-B14F-4D97-AF65-F5344CB8AC3E}">
        <p14:creationId xmlns:p14="http://schemas.microsoft.com/office/powerpoint/2010/main" val="326302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grpSp>
        <p:nvGrpSpPr>
          <p:cNvPr id="2" name="Group 1">
            <a:extLst>
              <a:ext uri="{FF2B5EF4-FFF2-40B4-BE49-F238E27FC236}">
                <a16:creationId xmlns:a16="http://schemas.microsoft.com/office/drawing/2014/main" id="{58EF5F16-9880-19C4-76B8-9C97427B707A}"/>
              </a:ext>
            </a:extLst>
          </p:cNvPr>
          <p:cNvGrpSpPr/>
          <p:nvPr/>
        </p:nvGrpSpPr>
        <p:grpSpPr>
          <a:xfrm>
            <a:off x="11052383" y="205950"/>
            <a:ext cx="827981" cy="702769"/>
            <a:chOff x="11052383" y="205950"/>
            <a:chExt cx="827981" cy="702769"/>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spTree>
    <p:extLst>
      <p:ext uri="{BB962C8B-B14F-4D97-AF65-F5344CB8AC3E}">
        <p14:creationId xmlns:p14="http://schemas.microsoft.com/office/powerpoint/2010/main" val="65829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11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99680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474379" y="1846186"/>
            <a:ext cx="3960440" cy="707886"/>
          </a:xfrm>
          <a:prstGeom prst="rect">
            <a:avLst/>
          </a:prstGeom>
          <a:solidFill>
            <a:srgbClr val="F0D0D5"/>
          </a:solidFill>
        </p:spPr>
        <p:txBody>
          <a:bodyPr wrap="square" rtlCol="0">
            <a:spAutoFit/>
          </a:bodyPr>
          <a:lstStyle/>
          <a:p>
            <a:pPr algn="ctr"/>
            <a:r>
              <a:rPr lang="en-US" sz="2000" dirty="0"/>
              <a:t>A map between color names and RGB values? </a:t>
            </a:r>
            <a:endParaRPr lang="en-CH" sz="2000" dirty="0"/>
          </a:p>
        </p:txBody>
      </p:sp>
      <p:pic>
        <p:nvPicPr>
          <p:cNvPr id="3" name="Picture 2" descr="PANTONE® USA | Pantone Color of the Year 2022 / Palette Exploration">
            <a:extLst>
              <a:ext uri="{FF2B5EF4-FFF2-40B4-BE49-F238E27FC236}">
                <a16:creationId xmlns:a16="http://schemas.microsoft.com/office/drawing/2014/main" id="{F0C06A53-B43D-6C0F-5313-2B2161A9C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2820799"/>
            <a:ext cx="4366270" cy="2943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56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474379" y="1846186"/>
            <a:ext cx="3960440" cy="707886"/>
          </a:xfrm>
          <a:prstGeom prst="rect">
            <a:avLst/>
          </a:prstGeom>
          <a:solidFill>
            <a:srgbClr val="F0D0D5"/>
          </a:solidFill>
        </p:spPr>
        <p:txBody>
          <a:bodyPr wrap="square" rtlCol="0">
            <a:spAutoFit/>
          </a:bodyPr>
          <a:lstStyle/>
          <a:p>
            <a:pPr algn="ctr"/>
            <a:r>
              <a:rPr lang="en-US" sz="2000" dirty="0"/>
              <a:t>A map between color names and RGB values? </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pic>
        <p:nvPicPr>
          <p:cNvPr id="3" name="Picture 2" descr="PANTONE® USA | Pantone Color of the Year 2022 / Palette Exploration">
            <a:extLst>
              <a:ext uri="{FF2B5EF4-FFF2-40B4-BE49-F238E27FC236}">
                <a16:creationId xmlns:a16="http://schemas.microsoft.com/office/drawing/2014/main" id="{F0C06A53-B43D-6C0F-5313-2B2161A9C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2820799"/>
            <a:ext cx="4366270" cy="29435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218BC3-3334-B4E5-E3FF-78034A0812B5}"/>
              </a:ext>
            </a:extLst>
          </p:cNvPr>
          <p:cNvSpPr txBox="1"/>
          <p:nvPr/>
        </p:nvSpPr>
        <p:spPr>
          <a:xfrm>
            <a:off x="6583661" y="2820799"/>
            <a:ext cx="4114800" cy="2031325"/>
          </a:xfrm>
          <a:prstGeom prst="rect">
            <a:avLst/>
          </a:prstGeom>
          <a:noFill/>
        </p:spPr>
        <p:txBody>
          <a:bodyPr wrap="square">
            <a:spAutoFit/>
          </a:bodyPr>
          <a:lstStyle/>
          <a:p>
            <a:r>
              <a:rPr lang="en-US" noProof="1">
                <a:latin typeface="Consolas" panose="020B0609020204030204" pitchFamily="49" charset="0"/>
                <a:cs typeface="Consolas" panose="020B0609020204030204" pitchFamily="49" charset="0"/>
              </a:rPr>
              <a:t>colors_hex = {</a:t>
            </a:r>
            <a:br>
              <a:rPr lang="en-US" noProof="1">
                <a:latin typeface="Consolas" panose="020B0609020204030204" pitchFamily="49" charset="0"/>
                <a:cs typeface="Consolas" panose="020B0609020204030204" pitchFamily="49" charset="0"/>
              </a:rPr>
            </a:br>
            <a:r>
              <a:rPr lang="en-US" noProof="1">
                <a:latin typeface="Consolas" panose="020B0609020204030204" pitchFamily="49" charset="0"/>
                <a:cs typeface="Consolas" panose="020B0609020204030204" pitchFamily="49" charset="0"/>
              </a:rPr>
              <a:t>   "tawny orange": "#CD5700", </a:t>
            </a:r>
          </a:p>
          <a:p>
            <a:r>
              <a:rPr lang="en-US" noProof="1">
                <a:latin typeface="Consolas" panose="020B0609020204030204" pitchFamily="49" charset="0"/>
                <a:cs typeface="Consolas" panose="020B0609020204030204" pitchFamily="49" charset="0"/>
              </a:rPr>
              <a:t>   "very peri": "#6667AB", </a:t>
            </a:r>
          </a:p>
          <a:p>
            <a:r>
              <a:rPr lang="en-US" noProof="1">
                <a:latin typeface="Consolas" panose="020B0609020204030204" pitchFamily="49" charset="0"/>
                <a:cs typeface="Consolas" panose="020B0609020204030204" pitchFamily="49" charset="0"/>
              </a:rPr>
              <a:t>   "iced coffee": "#C5A582”,</a:t>
            </a:r>
          </a:p>
          <a:p>
            <a:r>
              <a:rPr lang="en-US" noProof="1">
                <a:latin typeface="Consolas" panose="020B0609020204030204" pitchFamily="49" charset="0"/>
                <a:cs typeface="Consolas" panose="020B0609020204030204" pitchFamily="49" charset="0"/>
              </a:rPr>
              <a:t>   "pink flambé": "#DC4C8B”,</a:t>
            </a:r>
          </a:p>
          <a:p>
            <a:r>
              <a:rPr lang="en-US" noProof="1">
                <a:latin typeface="Consolas" panose="020B0609020204030204" pitchFamily="49" charset="0"/>
                <a:cs typeface="Consolas" panose="020B0609020204030204" pitchFamily="49" charset="0"/>
              </a:rPr>
              <a:t>   # …</a:t>
            </a:r>
          </a:p>
          <a:p>
            <a:r>
              <a:rPr lang="en-US" noProof="1">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4740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9</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3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104743</TotalTime>
  <Words>2049</Words>
  <Application>Microsoft Macintosh PowerPoint</Application>
  <PresentationFormat>Widescreen</PresentationFormat>
  <Paragraphs>389</Paragraphs>
  <Slides>32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Consolas</vt:lpstr>
      <vt:lpstr>Courier New</vt:lpstr>
      <vt:lpstr>Helvetica Neue</vt:lpstr>
      <vt:lpstr>Wingdings</vt:lpstr>
      <vt:lpstr>Office Theme</vt:lpstr>
      <vt:lpstr>PowerPoint Presentation</vt:lpstr>
      <vt:lpstr>Things one thinks about when thinking about data</vt:lpstr>
      <vt:lpstr>Things one thinks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Some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1633</cp:revision>
  <cp:lastPrinted>2017-08-28T05:46:03Z</cp:lastPrinted>
  <dcterms:created xsi:type="dcterms:W3CDTF">2010-10-01T16:09:12Z</dcterms:created>
  <dcterms:modified xsi:type="dcterms:W3CDTF">2025-07-01T07:44:51Z</dcterms:modified>
</cp:coreProperties>
</file>